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6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1330"/>
    <a:srgbClr val="F3E9DC"/>
    <a:srgbClr val="F1E9DD"/>
    <a:srgbClr val="38162F"/>
    <a:srgbClr val="7245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6A8DE6-582D-3D4D-A684-D6F67C256079}" v="1" dt="2025-09-12T13:11:38.0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2"/>
    <p:restoredTop sz="94700"/>
  </p:normalViewPr>
  <p:slideViewPr>
    <p:cSldViewPr snapToGrid="0">
      <p:cViewPr varScale="1">
        <p:scale>
          <a:sx n="90" d="100"/>
          <a:sy n="90" d="100"/>
        </p:scale>
        <p:origin x="240" y="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DA121-0218-A44D-856A-8F0859FCA5F9}" type="datetimeFigureOut">
              <a:rPr lang="en-US" smtClean="0"/>
              <a:t>9/12/25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0A465-DBC7-9C4C-94B8-445ADBB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4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93988"/>
            <a:ext cx="6234545" cy="1470025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179116"/>
            <a:ext cx="6234545" cy="836229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77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1280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fld id="{488C5426-2DCD-2040-9266-300CE52E391F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fld id="{00E64C58-C396-F245-804A-E8B741E645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26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813631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3D133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813631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D133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5426-2DCD-2040-9266-300CE52E391F}" type="datetimeFigureOut">
              <a:rPr lang="en-US" smtClean="0"/>
              <a:t>9/12/25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4C58-C396-F245-804A-E8B741E64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86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5782"/>
            <a:ext cx="5384800" cy="420038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5782"/>
            <a:ext cx="5384800" cy="420038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5426-2DCD-2040-9266-300CE52E391F}" type="datetimeFigureOut">
              <a:rPr lang="en-US" smtClean="0"/>
              <a:t>9/12/25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4C58-C396-F245-804A-E8B741E6458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76F3AC-4B0F-6BCE-C1E4-6DE4293E2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437649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40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437649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2011795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881745"/>
            <a:ext cx="5386917" cy="32444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6" y="2011795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881745"/>
            <a:ext cx="5389033" cy="32444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5426-2DCD-2040-9266-300CE52E391F}" type="datetimeFigureOut">
              <a:rPr lang="en-US" smtClean="0"/>
              <a:t>9/12/25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4C58-C396-F245-804A-E8B741E64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29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5426-2DCD-2040-9266-300CE52E391F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4C58-C396-F245-804A-E8B741E6458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C44C8EC-A092-3D66-8F64-1EBC8F7B1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437649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2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5426-2DCD-2040-9266-300CE52E391F}" type="datetimeFigureOut">
              <a:rPr lang="en-US" smtClean="0"/>
              <a:t>9/12/25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4C58-C396-F245-804A-E8B741E64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06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3D133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1"/>
            <a:ext cx="6386338" cy="58531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5426-2DCD-2040-9266-300CE52E391F}" type="datetimeFigureOut">
              <a:rPr lang="en-US" smtClean="0"/>
              <a:t>9/12/25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4C58-C396-F245-804A-E8B741E64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3D133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5426-2DCD-2040-9266-300CE52E391F}" type="datetimeFigureOut">
              <a:rPr lang="en-US" smtClean="0"/>
              <a:t>9/12/25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4C58-C396-F245-804A-E8B741E6458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98CD78-F210-B104-8FC7-7852AA983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92932" y="136524"/>
            <a:ext cx="778933" cy="77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70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69471"/>
            <a:ext cx="9576122" cy="4256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8289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ontserrat Light" pitchFamily="2" charset="77"/>
              </a:defRPr>
            </a:lvl1pPr>
          </a:lstStyle>
          <a:p>
            <a:fld id="{488C5426-2DCD-2040-9266-300CE52E391F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26750" y="6356351"/>
            <a:ext cx="1055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64C58-C396-F245-804A-E8B741E6458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8A491ED7-8D6A-854F-BA93-F665C4D28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67231"/>
            <a:ext cx="6677892" cy="1045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2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F3E9DC"/>
          </a:solidFill>
          <a:latin typeface="Montserrat Black" pitchFamily="2" charset="77"/>
          <a:ea typeface="+mj-ea"/>
          <a:cs typeface="Calibri" panose="020F050202020403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Montserrat" pitchFamily="2" charset="77"/>
          <a:ea typeface="+mn-ea"/>
          <a:cs typeface="Calibri Light" panose="020F03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Montserrat" pitchFamily="2" charset="77"/>
          <a:ea typeface="+mn-ea"/>
          <a:cs typeface="Calibri Light" panose="020F030202020403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Montserrat" pitchFamily="2" charset="77"/>
          <a:ea typeface="+mn-ea"/>
          <a:cs typeface="Calibri Light" panose="020F030202020403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Montserrat" pitchFamily="2" charset="77"/>
          <a:ea typeface="+mn-ea"/>
          <a:cs typeface="Calibri Light" panose="020F030202020403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Montserrat" pitchFamily="2" charset="77"/>
          <a:ea typeface="+mn-ea"/>
          <a:cs typeface="Calibri Light" panose="020F03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E5E58-F7F8-282A-1E79-34756CBAB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 of volunteering in Global Health Partnerships</a:t>
            </a:r>
            <a:endParaRPr lang="en-GB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41FA57-4E89-06F2-1F82-CB77C0182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698" y="2019457"/>
            <a:ext cx="1969669" cy="1883066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4E14969-79B6-3EBF-456C-4C338E66FA9A}"/>
              </a:ext>
            </a:extLst>
          </p:cNvPr>
          <p:cNvSpPr/>
          <p:nvPr/>
        </p:nvSpPr>
        <p:spPr>
          <a:xfrm>
            <a:off x="151483" y="1774534"/>
            <a:ext cx="4059772" cy="2025941"/>
          </a:xfrm>
          <a:prstGeom prst="roundRect">
            <a:avLst/>
          </a:prstGeom>
          <a:solidFill>
            <a:srgbClr val="3816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dirty="0">
                <a:latin typeface="Montserrat" pitchFamily="2" charset="77"/>
              </a:rPr>
              <a:t>Attitude and 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itchFamily="2" charset="77"/>
              </a:rPr>
              <a:t>Understanding global solidarity and common humanity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itchFamily="2" charset="77"/>
              </a:rPr>
              <a:t>Appreciate and value the NHS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itchFamily="2" charset="77"/>
              </a:rPr>
              <a:t>Understanding diversity and its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itchFamily="2" charset="77"/>
              </a:rPr>
              <a:t>Cultural sensitivity, understanding difference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itchFamily="2" charset="77"/>
              </a:rPr>
              <a:t>Humility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BB6A4F2-4FAC-80E1-4637-12ED00A3A5E9}"/>
              </a:ext>
            </a:extLst>
          </p:cNvPr>
          <p:cNvSpPr/>
          <p:nvPr/>
        </p:nvSpPr>
        <p:spPr>
          <a:xfrm>
            <a:off x="3274210" y="4402294"/>
            <a:ext cx="2281377" cy="2181068"/>
          </a:xfrm>
          <a:prstGeom prst="roundRect">
            <a:avLst/>
          </a:prstGeom>
          <a:solidFill>
            <a:srgbClr val="3816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dirty="0">
                <a:latin typeface="Montserrat" pitchFamily="2" charset="77"/>
              </a:rPr>
              <a:t>Reputation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itchFamily="2" charset="77"/>
              </a:rPr>
              <a:t>Truly delivering the spirit of the Wellbeing of Future Generations 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itchFamily="2" charset="77"/>
              </a:rPr>
              <a:t>Being global citizens and working in solidarity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itchFamily="2" charset="77"/>
              </a:rPr>
              <a:t>Friendship</a:t>
            </a:r>
            <a:endParaRPr lang="en-GB" sz="1400" dirty="0">
              <a:latin typeface="Montserrat" pitchFamily="2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F35FB64-CB5E-EAE7-C6B5-284736FF6665}"/>
              </a:ext>
            </a:extLst>
          </p:cNvPr>
          <p:cNvSpPr/>
          <p:nvPr/>
        </p:nvSpPr>
        <p:spPr>
          <a:xfrm>
            <a:off x="7785811" y="1812478"/>
            <a:ext cx="4059771" cy="2143124"/>
          </a:xfrm>
          <a:prstGeom prst="roundRect">
            <a:avLst/>
          </a:prstGeom>
          <a:solidFill>
            <a:srgbClr val="3816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dirty="0">
                <a:latin typeface="Montserrat" pitchFamily="2" charset="77"/>
              </a:rPr>
              <a:t>Gain new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itchFamily="2" charset="77"/>
              </a:rPr>
              <a:t>Teaching and training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itchFamily="2" charset="77"/>
              </a:rPr>
              <a:t>Designing and developing delivery of teaching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itchFamily="2" charset="77"/>
              </a:rPr>
              <a:t>Managing and delivering with few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itchFamily="2" charset="77"/>
              </a:rPr>
              <a:t>Exchanging learning with colleagues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itchFamily="2" charset="77"/>
              </a:rPr>
              <a:t>Day to day living outside your comfort zone enables growth</a:t>
            </a:r>
            <a:endParaRPr lang="en-GB" sz="1400" dirty="0">
              <a:latin typeface="Montserrat" pitchFamily="2" charset="7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A22D665-F4C2-9FE3-14A9-A90EFC1FD56D}"/>
              </a:ext>
            </a:extLst>
          </p:cNvPr>
          <p:cNvSpPr/>
          <p:nvPr/>
        </p:nvSpPr>
        <p:spPr>
          <a:xfrm>
            <a:off x="6200897" y="4402294"/>
            <a:ext cx="2281376" cy="2181068"/>
          </a:xfrm>
          <a:prstGeom prst="roundRect">
            <a:avLst/>
          </a:prstGeom>
          <a:solidFill>
            <a:srgbClr val="3816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dirty="0">
                <a:latin typeface="Montserrat" pitchFamily="2" charset="77"/>
              </a:rPr>
              <a:t>Leadership and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itchFamily="2" charset="77"/>
              </a:rPr>
              <a:t>Taking the initiative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itchFamily="2" charset="77"/>
              </a:rPr>
              <a:t>Personal confidence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itchFamily="2" charset="77"/>
              </a:rPr>
              <a:t>Multi-disciplinary working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itchFamily="2" charset="77"/>
              </a:rPr>
              <a:t>Teamwork and collaboration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BB678E4-8CCD-9D65-9514-939180C6ED9B}"/>
              </a:ext>
            </a:extLst>
          </p:cNvPr>
          <p:cNvSpPr/>
          <p:nvPr/>
        </p:nvSpPr>
        <p:spPr>
          <a:xfrm>
            <a:off x="151483" y="3955602"/>
            <a:ext cx="2477417" cy="2627760"/>
          </a:xfrm>
          <a:prstGeom prst="roundRect">
            <a:avLst/>
          </a:prstGeom>
          <a:solidFill>
            <a:srgbClr val="3816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dirty="0">
                <a:latin typeface="Montserrat" pitchFamily="2" charset="77"/>
              </a:rPr>
              <a:t>Staff morale and retention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itchFamily="2" charset="77"/>
              </a:rPr>
              <a:t>Volunteers say experience is “lifechanging”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itchFamily="2" charset="77"/>
              </a:rPr>
              <a:t>Improves morale and staff enjoy their jobs 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itchFamily="2" charset="77"/>
              </a:rPr>
              <a:t>Can be used as an incentive to recruit and retain key staff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E6A389F-B994-C472-FD49-8D9F31B5C49A}"/>
              </a:ext>
            </a:extLst>
          </p:cNvPr>
          <p:cNvSpPr/>
          <p:nvPr/>
        </p:nvSpPr>
        <p:spPr>
          <a:xfrm>
            <a:off x="9132673" y="4440238"/>
            <a:ext cx="2712909" cy="2143124"/>
          </a:xfrm>
          <a:prstGeom prst="roundRect">
            <a:avLst/>
          </a:prstGeom>
          <a:solidFill>
            <a:srgbClr val="3816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latin typeface="Montserrat" pitchFamily="2" charset="77"/>
              </a:rPr>
              <a:t>Bringing in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itchFamily="2" charset="77"/>
              </a:rPr>
              <a:t>How to provide a good service with few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itchFamily="2" charset="77"/>
              </a:rPr>
              <a:t>New roles e.g. Community health workers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itchFamily="2" charset="77"/>
              </a:rPr>
              <a:t>Expertise in conditions seen less often in Wales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itchFamily="2" charset="77"/>
              </a:rPr>
              <a:t>Community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itchFamily="2" charset="77"/>
              </a:rPr>
              <a:t>Good public health</a:t>
            </a:r>
          </a:p>
        </p:txBody>
      </p:sp>
    </p:spTree>
    <p:extLst>
      <p:ext uri="{BB962C8B-B14F-4D97-AF65-F5344CB8AC3E}">
        <p14:creationId xmlns:p14="http://schemas.microsoft.com/office/powerpoint/2010/main" val="2743868024"/>
      </p:ext>
    </p:extLst>
  </p:cSld>
  <p:clrMapOvr>
    <a:masterClrMapping/>
  </p:clrMapOvr>
</p:sld>
</file>

<file path=ppt/theme/theme1.xml><?xml version="1.0" encoding="utf-8"?>
<a:theme xmlns:a="http://schemas.openxmlformats.org/drawingml/2006/main" name="HCA 2020 Theme">
  <a:themeElements>
    <a:clrScheme name="Custom 3">
      <a:dk1>
        <a:srgbClr val="282828"/>
      </a:dk1>
      <a:lt1>
        <a:srgbClr val="FFFFFF"/>
      </a:lt1>
      <a:dk2>
        <a:srgbClr val="37152F"/>
      </a:dk2>
      <a:lt2>
        <a:srgbClr val="FFFFFF"/>
      </a:lt2>
      <a:accent1>
        <a:srgbClr val="37152F"/>
      </a:accent1>
      <a:accent2>
        <a:srgbClr val="825E71"/>
      </a:accent2>
      <a:accent3>
        <a:srgbClr val="F0E9DD"/>
      </a:accent3>
      <a:accent4>
        <a:srgbClr val="95D0CD"/>
      </a:accent4>
      <a:accent5>
        <a:srgbClr val="4BACC6"/>
      </a:accent5>
      <a:accent6>
        <a:srgbClr val="F79646"/>
      </a:accent6>
      <a:hlink>
        <a:srgbClr val="B88859"/>
      </a:hlink>
      <a:folHlink>
        <a:srgbClr val="9C744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8162F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 template 2020" id="{9A22C521-AF9B-7D49-B261-6996BB0A1AE0}" vid="{D8B46855-5C04-9E40-8CE3-DC04E9973B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98a9567-c72f-4dea-97c3-db3ca24661b9" xsi:nil="true"/>
    <lcf76f155ced4ddcb4097134ff3c332f xmlns="31a74065-30e7-4a18-95ee-5f294554071d">
      <Terms xmlns="http://schemas.microsoft.com/office/infopath/2007/PartnerControls"/>
    </lcf76f155ced4ddcb4097134ff3c332f>
    <Image xmlns="31a74065-30e7-4a18-95ee-5f294554071d" xsi:nil="true"/>
    <_Flow_SignoffStatus xmlns="31a74065-30e7-4a18-95ee-5f294554071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gfen" ma:contentTypeID="0x01010057A5E4AAC714DC46AE35BFBE927F6B7E" ma:contentTypeVersion="18" ma:contentTypeDescription="Creu dogfen newydd." ma:contentTypeScope="" ma:versionID="5768149616b451957b68946feeba17c0">
  <xsd:schema xmlns:xsd="http://www.w3.org/2001/XMLSchema" xmlns:xs="http://www.w3.org/2001/XMLSchema" xmlns:p="http://schemas.microsoft.com/office/2006/metadata/properties" xmlns:ns2="31a74065-30e7-4a18-95ee-5f294554071d" xmlns:ns3="498a9567-c72f-4dea-97c3-db3ca24661b9" targetNamespace="http://schemas.microsoft.com/office/2006/metadata/properties" ma:root="true" ma:fieldsID="70490b5bea5c7f19c26b419b9bb53d14" ns2:_="" ns3:_="">
    <xsd:import namespace="31a74065-30e7-4a18-95ee-5f294554071d"/>
    <xsd:import namespace="498a9567-c72f-4dea-97c3-db3ca24661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Image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74065-30e7-4a18-95ee-5f29455407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Tagiau Delwedd" ma:readOnly="false" ma:fieldId="{5cf76f15-5ced-4ddc-b409-7134ff3c332f}" ma:taxonomyMulti="true" ma:sspId="9b25775d-039e-4f8b-aa55-a864dbe51f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Image" ma:index="21" nillable="true" ma:displayName="Image" ma:format="Thumbnail" ma:internalName="Image">
      <xsd:simpleType>
        <xsd:restriction base="dms:Unknown"/>
      </xsd:simple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8a9567-c72f-4dea-97c3-db3ca24661b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57082e3-4316-447c-be8c-0d9cf1c8479d}" ma:internalName="TaxCatchAll" ma:showField="CatchAllData" ma:web="498a9567-c72f-4dea-97c3-db3ca24661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Rhannwyd â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Wedi Rhannu Gyda Manyl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Math o Gynnwys"/>
        <xsd:element ref="dc:title" minOccurs="0" maxOccurs="1" ma:index="4" ma:displayName="Teit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E51D82-ADAA-4214-90FE-7B94E470DF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66764D-5E0D-41DC-A1E2-4C6CDD85A619}">
  <ds:schemaRefs>
    <ds:schemaRef ds:uri="http://schemas.openxmlformats.org/package/2006/metadata/core-properties"/>
    <ds:schemaRef ds:uri="http://schemas.microsoft.com/office/2006/documentManagement/types"/>
    <ds:schemaRef ds:uri="31a74065-30e7-4a18-95ee-5f294554071d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498a9567-c72f-4dea-97c3-db3ca24661b9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D5A7746-C74E-4D0D-A38F-DE9C2CABAD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a74065-30e7-4a18-95ee-5f294554071d"/>
    <ds:schemaRef ds:uri="498a9567-c72f-4dea-97c3-db3ca24661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507353b-9c57-4a03-b7c2-152b3ece74c4}" enabled="0" method="" siteId="{f507353b-9c57-4a03-b7c2-152b3ece74c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HCA 2020 Theme</Template>
  <TotalTime>80</TotalTime>
  <Words>163</Words>
  <Application>Microsoft Macintosh PowerPoint</Application>
  <PresentationFormat>Widescreen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Century Gothic</vt:lpstr>
      <vt:lpstr>Montserrat</vt:lpstr>
      <vt:lpstr>Montserrat Black</vt:lpstr>
      <vt:lpstr>Montserrat Light</vt:lpstr>
      <vt:lpstr>HCA 2020 Theme</vt:lpstr>
      <vt:lpstr>Benefits of volunteering in Global Health Partnerships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 Gilbey</dc:creator>
  <cp:lastModifiedBy>Peter Gilbey</cp:lastModifiedBy>
  <cp:revision>3</cp:revision>
  <dcterms:created xsi:type="dcterms:W3CDTF">2021-06-15T08:01:43Z</dcterms:created>
  <dcterms:modified xsi:type="dcterms:W3CDTF">2025-09-12T14:30:57Z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0x01010057A5E4AAC714DC46AE35BFBE927F6B7E</vt:lpwstr>
  </property>
  <property fmtid="{D5CDD505-2E9C-101B-9397-08002B2CF9AE}" pid="3" name="MediaServiceImageTags">
    <vt:lpwstr/>
  </property>
</Properties>
</file>